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78" r:id="rId3"/>
    <p:sldId id="292" r:id="rId4"/>
    <p:sldId id="280" r:id="rId5"/>
    <p:sldId id="291" r:id="rId6"/>
    <p:sldId id="299" r:id="rId7"/>
    <p:sldId id="282" r:id="rId8"/>
    <p:sldId id="283" r:id="rId9"/>
    <p:sldId id="284" r:id="rId10"/>
    <p:sldId id="285" r:id="rId11"/>
    <p:sldId id="286" r:id="rId12"/>
    <p:sldId id="293" r:id="rId13"/>
    <p:sldId id="287" r:id="rId14"/>
    <p:sldId id="288" r:id="rId15"/>
    <p:sldId id="295" r:id="rId16"/>
    <p:sldId id="297" r:id="rId17"/>
    <p:sldId id="298" r:id="rId18"/>
    <p:sldId id="294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279" r:id="rId32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82CFE-D768-4072-AB54-B30AED2A64C1}" type="datetimeFigureOut">
              <a:rPr lang="ru-RU" smtClean="0"/>
              <a:t>06.11.2015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D2A75-8421-4D25-B605-19401FBC869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58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E1F91-0352-476F-B8CF-6B12BD1A73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44852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6C324-7356-4FB4-AC6B-EBF1B2D956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351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1A361-31FC-473A-B520-89177F06B7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80982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45AEF-E011-499E-A078-38CA39ECFC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5337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AD795-9218-4592-ADC8-B658A5EB89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65233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3E44B-492F-4071-AB09-80CAC6982B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78710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875DB-14CD-4D71-9906-A9C1B6DE58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358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81CDA-DD5C-44E7-B347-589C71F494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24249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87AC-7B17-458C-8363-8DF88F9A4E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0658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8CB4A-B546-4A9F-8AF1-DB9C31B48A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832111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D4026-EFC6-4E3F-98F1-2F681D83AD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99828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B6CB5-2295-49D1-8987-42572BD124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46293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ECAB0-7B2E-4D5D-A722-58AB3E5E46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1452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26C959-8A67-4560-B7D4-E50B83831B2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89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899592" y="332656"/>
            <a:ext cx="75612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ГБУЗ «Наркологический диспансер»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министерства здравоохранения Краснодарского края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1979712" y="4653136"/>
            <a:ext cx="64801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</a:rPr>
              <a:t>Л.Н. Борисенко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</a:rPr>
              <a:t>Заместитель главного врача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</a:rPr>
              <a:t>по клинико-экспертной работе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349305"/>
            <a:ext cx="28956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600" y="1556792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Медицинская реабилитация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этап комплексной реабилитации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ресоциализации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наркопотребителей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571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3001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рекомендации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реабилитации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больных наркологического 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профиля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(МКБ-10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утвержденные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 внештатным наркологом России Е.А.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Брюном</a:t>
            </a:r>
            <a:endParaRPr lang="ru-RU" sz="28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5 </a:t>
            </a:r>
            <a:r>
              <a:rPr lang="ru-RU" sz="2800" dirty="0">
                <a:solidFill>
                  <a:srgbClr val="0070C0"/>
                </a:solidFill>
              </a:rPr>
              <a:t>июня 2015 года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259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3001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05.06.2014 года №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«Концепция модернизации наркологической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до 2016 года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Краснодарского края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июля 2014 года № 3677 </a:t>
            </a:r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реализации Концепции модернизации наркологической службы </a:t>
            </a:r>
            <a:endParaRPr lang="ru-RU" sz="28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 года в Краснодарском крае»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036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7772400" cy="2448271"/>
          </a:xfrm>
        </p:spPr>
        <p:txBody>
          <a:bodyPr/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настоящее время в Краснодарском крае в государственных учреждениях здравоохранения наркологического профиля, подведомственных министерству здравоохранения Краснодарского края, функционируют 60 реабилитационных коек круглосуточного пребывания.</a:t>
            </a:r>
            <a:r>
              <a:rPr lang="ru-RU" sz="2400" dirty="0"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latin typeface="Calibri"/>
                <a:ea typeface="Calibri"/>
                <a:cs typeface="Times New Roman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400800" cy="2736304"/>
          </a:xfrm>
        </p:spPr>
        <p:txBody>
          <a:bodyPr/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2014 году программу стационарной реабилитации завершили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326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человек. </a:t>
            </a:r>
          </a:p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за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9 месяцев 2015 года  программу стационарной реабилитации завершили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207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человека.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648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4"/>
            <a:ext cx="727280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+ )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в которых наркологи активно направляют больных на реабилитацию:</a:t>
            </a:r>
            <a:endParaRPr lang="ru-RU" sz="28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Анапа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Ейский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Белореченский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г. Новороссийск; 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Павловский район; 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Славянский район.</a:t>
            </a:r>
            <a:endParaRPr lang="ru-RU" sz="28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171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300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- )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из которых пациенты не поступали в отделения реабилитации в 2015 году:</a:t>
            </a:r>
          </a:p>
          <a:p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Кореновский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Новокубанский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Отрадненский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Щербиновский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район.</a:t>
            </a:r>
          </a:p>
        </p:txBody>
      </p:sp>
    </p:spTree>
    <p:extLst>
      <p:ext uri="{BB962C8B-B14F-4D97-AF65-F5344CB8AC3E}">
        <p14:creationId xmlns:p14="http://schemas.microsoft.com/office/powerpoint/2010/main" val="25052054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1"/>
            <a:ext cx="80648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целью выполнения показателей модернизации наркологической службы Краснодарского края, разработан алгоритм амбулаторной реабилитации. 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2014 году данный алгоритм доведен до сведения руководителей медицинских организаций 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Письмо ГБУЗ НД</a:t>
            </a:r>
          </a:p>
          <a:p>
            <a:pPr algn="ctr"/>
            <a:endParaRPr lang="ru-RU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«Алгоритм амбулаторной реабилитации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декабря 2014 года №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01-05/1407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06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196752"/>
            <a:ext cx="64087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2014году программу амбулаторной реабилитации успешно прошел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1021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человек.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9 месяцев 2015 года  программу амбулаторной реабилитации завершили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942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809079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8"/>
            <a:ext cx="740202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- )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в которых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проводятся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амбулаторной реабилитации наркологических больных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Белоглинский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Горячий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Гулькевичский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Калининский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Кореновский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Крыловской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Кущевский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раон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Новокубанский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Отрадненский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район;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Щербиновский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район.</a:t>
            </a:r>
            <a:endParaRPr lang="ru-RU" sz="2800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90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9"/>
            <a:ext cx="72008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4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в которых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амбулаторной реабилитации наркологических больных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г. Анапа;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Ейский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район;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г. Краснодар;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Ленинградский район;</a:t>
            </a:r>
            <a:endParaRPr lang="ru-RU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г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Новороссийск; </a:t>
            </a:r>
            <a:endParaRPr lang="ru-RU" sz="2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г. Сочи;</a:t>
            </a:r>
            <a:endParaRPr lang="ru-RU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Тихорецкий район.</a:t>
            </a:r>
          </a:p>
          <a:p>
            <a:pPr algn="ctr"/>
            <a:endParaRPr lang="ru-RU" sz="2800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724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9928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комплексе с 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лечебно-реабилитационными </a:t>
            </a:r>
          </a:p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мероприятиями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новые инъекционные препараты длительного действия, которые позволяют увеличить сроки ремиссии. </a:t>
            </a:r>
            <a:endParaRPr lang="ru-RU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«Точка трезвости»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4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2011года 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1393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2015 года </a:t>
            </a:r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527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036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8810" y="1268760"/>
            <a:ext cx="74168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антинаркотической политики Российской Федерации до 2020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утвержденная Указом Президента Российской Федерации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июня 2010 года N 690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01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908720"/>
            <a:ext cx="727280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22.10.2003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500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протокола ведения больных «Реабилитация больных наркоманией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50.3)» </a:t>
            </a:r>
          </a:p>
        </p:txBody>
      </p:sp>
    </p:spTree>
    <p:extLst>
      <p:ext uri="{BB962C8B-B14F-4D97-AF65-F5344CB8AC3E}">
        <p14:creationId xmlns:p14="http://schemas.microsoft.com/office/powerpoint/2010/main" val="27352459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80728"/>
            <a:ext cx="72008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этапе стационарной и амбулаторной реабилитации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больные вовлекаются в работу по само- и взаимопомощи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сообществах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Анонимные Наркоманы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Анонимные Алкоголики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(«АА», «АН»)</a:t>
            </a:r>
          </a:p>
        </p:txBody>
      </p:sp>
    </p:spTree>
    <p:extLst>
      <p:ext uri="{BB962C8B-B14F-4D97-AF65-F5344CB8AC3E}">
        <p14:creationId xmlns:p14="http://schemas.microsoft.com/office/powerpoint/2010/main" val="1212821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7"/>
            <a:ext cx="763284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 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сотрудничестве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ГБУЗ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Наркологический диспансер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содействия сообществу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«Анонимные Наркоманы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 сообщества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«Анонимные Алкоголики»</a:t>
            </a:r>
          </a:p>
        </p:txBody>
      </p:sp>
    </p:spTree>
    <p:extLst>
      <p:ext uri="{BB962C8B-B14F-4D97-AF65-F5344CB8AC3E}">
        <p14:creationId xmlns:p14="http://schemas.microsoft.com/office/powerpoint/2010/main" val="10471492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14888"/>
            <a:ext cx="74888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 Краснодарского края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21.07.2014 №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48-7355/14-03-07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диагностики, профилактики, лечения, медицинской реабилитации по решению суда в отношении лиц, совершивших административные правонарушения» </a:t>
            </a:r>
          </a:p>
        </p:txBody>
      </p:sp>
    </p:spTree>
    <p:extLst>
      <p:ext uri="{BB962C8B-B14F-4D97-AF65-F5344CB8AC3E}">
        <p14:creationId xmlns:p14="http://schemas.microsoft.com/office/powerpoint/2010/main" val="507318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Краснодарского края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«Алгоритм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исполнению обязанности лицами, совершившими административные правонарушения»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26.05.2015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48-5116/150307</a:t>
            </a:r>
          </a:p>
        </p:txBody>
      </p:sp>
    </p:spTree>
    <p:extLst>
      <p:ext uri="{BB962C8B-B14F-4D97-AF65-F5344CB8AC3E}">
        <p14:creationId xmlns:p14="http://schemas.microsoft.com/office/powerpoint/2010/main" val="3685401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0142" y="1052736"/>
            <a:ext cx="71287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 по исполнению обязанности лицами, совершившими административные правонарушения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ГБУЗ НД </a:t>
            </a:r>
          </a:p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информации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28.05.2015 № 01-05/1331</a:t>
            </a:r>
          </a:p>
        </p:txBody>
      </p:sp>
    </p:spTree>
    <p:extLst>
      <p:ext uri="{BB962C8B-B14F-4D97-AF65-F5344CB8AC3E}">
        <p14:creationId xmlns:p14="http://schemas.microsoft.com/office/powerpoint/2010/main" val="3194757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41682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(+)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Районы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 которых сведения направляются </a:t>
            </a:r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вовремя:</a:t>
            </a:r>
          </a:p>
          <a:p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Белореченский</a:t>
            </a:r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</a:p>
          <a:p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г. Горячий Ключ</a:t>
            </a:r>
          </a:p>
          <a:p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Курганинский</a:t>
            </a:r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</a:p>
          <a:p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Ленинградский район</a:t>
            </a:r>
          </a:p>
          <a:p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Староминской район</a:t>
            </a:r>
          </a:p>
          <a:p>
            <a:r>
              <a:rPr lang="ru-RU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Тбилисский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4023428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1"/>
            <a:ext cx="734481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Муниципальные </a:t>
            </a:r>
            <a:r>
              <a:rPr lang="ru-RU" sz="2800" dirty="0">
                <a:solidFill>
                  <a:srgbClr val="0070C0"/>
                </a:solidFill>
              </a:rPr>
              <a:t>образования, из которых сведения </a:t>
            </a:r>
            <a:r>
              <a:rPr lang="ru-RU" sz="2800" dirty="0" smtClean="0">
                <a:solidFill>
                  <a:srgbClr val="0070C0"/>
                </a:solidFill>
              </a:rPr>
              <a:t>не направлялись:</a:t>
            </a:r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-</a:t>
            </a:r>
            <a:r>
              <a:rPr lang="ru-RU" sz="2800" dirty="0" smtClean="0"/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Гулькевичский</a:t>
            </a:r>
            <a:r>
              <a:rPr lang="ru-RU" sz="2800" b="1" dirty="0">
                <a:solidFill>
                  <a:srgbClr val="FF0000"/>
                </a:solidFill>
              </a:rPr>
              <a:t> район;</a:t>
            </a:r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b="1" dirty="0">
                <a:solidFill>
                  <a:srgbClr val="FF0000"/>
                </a:solidFill>
              </a:rPr>
              <a:t>-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Кущевский</a:t>
            </a:r>
            <a:r>
              <a:rPr lang="ru-RU" sz="2800" b="1" dirty="0">
                <a:solidFill>
                  <a:srgbClr val="FF0000"/>
                </a:solidFill>
              </a:rPr>
              <a:t> район</a:t>
            </a:r>
            <a:r>
              <a:rPr lang="ru-RU" sz="2800" dirty="0">
                <a:solidFill>
                  <a:srgbClr val="FF0000"/>
                </a:solidFill>
              </a:rPr>
              <a:t>;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- </a:t>
            </a:r>
            <a:r>
              <a:rPr lang="ru-RU" sz="2800" b="1" dirty="0" err="1" smtClean="0">
                <a:solidFill>
                  <a:srgbClr val="FF0000"/>
                </a:solidFill>
              </a:rPr>
              <a:t>Отрадненский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район</a:t>
            </a:r>
            <a:r>
              <a:rPr lang="ru-RU" sz="2800" dirty="0" smtClean="0">
                <a:solidFill>
                  <a:srgbClr val="FF0000"/>
                </a:solidFill>
              </a:rPr>
              <a:t>;</a:t>
            </a:r>
          </a:p>
          <a:p>
            <a:pPr marL="457200" indent="-457200">
              <a:buFontTx/>
              <a:buChar char="-"/>
            </a:pPr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dirty="0" smtClean="0">
                <a:solidFill>
                  <a:srgbClr val="0070C0"/>
                </a:solidFill>
              </a:rPr>
              <a:t>Сведения направлялись </a:t>
            </a:r>
            <a:r>
              <a:rPr lang="ru-RU" sz="2800" dirty="0">
                <a:solidFill>
                  <a:srgbClr val="0070C0"/>
                </a:solidFill>
              </a:rPr>
              <a:t>один раз: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</a:t>
            </a:r>
            <a:r>
              <a:rPr lang="ru-RU" sz="2800" b="1" dirty="0" err="1">
                <a:solidFill>
                  <a:srgbClr val="7030A0"/>
                </a:solidFill>
              </a:rPr>
              <a:t>Калиненский</a:t>
            </a:r>
            <a:r>
              <a:rPr lang="ru-RU" sz="2800" b="1" dirty="0">
                <a:solidFill>
                  <a:srgbClr val="7030A0"/>
                </a:solidFill>
              </a:rPr>
              <a:t> район;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Кавказский район;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Крыловской район;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</a:t>
            </a:r>
            <a:r>
              <a:rPr lang="ru-RU" sz="2800" b="1" dirty="0" err="1">
                <a:solidFill>
                  <a:srgbClr val="7030A0"/>
                </a:solidFill>
              </a:rPr>
              <a:t>Новопокровский</a:t>
            </a:r>
            <a:r>
              <a:rPr lang="ru-RU" sz="2800" b="1" dirty="0">
                <a:solidFill>
                  <a:srgbClr val="7030A0"/>
                </a:solidFill>
              </a:rPr>
              <a:t> район;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Темрюкский район;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- </a:t>
            </a:r>
            <a:r>
              <a:rPr lang="ru-RU" sz="2800" b="1" dirty="0" err="1">
                <a:solidFill>
                  <a:srgbClr val="7030A0"/>
                </a:solidFill>
              </a:rPr>
              <a:t>Усть-Лабинский</a:t>
            </a:r>
            <a:r>
              <a:rPr lang="ru-RU" sz="2800" b="1" dirty="0">
                <a:solidFill>
                  <a:srgbClr val="7030A0"/>
                </a:solidFill>
              </a:rPr>
              <a:t> район;</a:t>
            </a:r>
          </a:p>
        </p:txBody>
      </p:sp>
    </p:spTree>
    <p:extLst>
      <p:ext uri="{BB962C8B-B14F-4D97-AF65-F5344CB8AC3E}">
        <p14:creationId xmlns:p14="http://schemas.microsoft.com/office/powerpoint/2010/main" val="2115666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268760"/>
            <a:ext cx="70567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Краснодарского края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июня 2007 года № 1272 - КЗ «О внесении изменений в Закон Краснодарского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квотировании рабочих мест в Краснодарском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98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8488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здравоохранения Краснодарского края 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 и занятости населения Краснодарского края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работы и учета граждан, прошедших курс лечения и реабилитации от наркомании и алкоголизма, при трудоустройстве на квотируемые рабочие места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 Краснодарского края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02.11.2015 года № 4811595/15-03-07 </a:t>
            </a:r>
          </a:p>
        </p:txBody>
      </p:sp>
    </p:spTree>
    <p:extLst>
      <p:ext uri="{BB962C8B-B14F-4D97-AF65-F5344CB8AC3E}">
        <p14:creationId xmlns:p14="http://schemas.microsoft.com/office/powerpoint/2010/main" val="1766985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8810" y="1268760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незаконному обороту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наркотиков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утвержденная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апреля 2014 года N 299.</a:t>
            </a:r>
          </a:p>
        </p:txBody>
      </p:sp>
    </p:spTree>
    <p:extLst>
      <p:ext uri="{BB962C8B-B14F-4D97-AF65-F5344CB8AC3E}">
        <p14:creationId xmlns:p14="http://schemas.microsoft.com/office/powerpoint/2010/main" val="3584417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3981" y="459165"/>
            <a:ext cx="712879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выполнения пунктов 2, 6 данных рекомендаций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специалистам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наркологической службы необходимо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5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направлять информацию по прилагаемой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541540"/>
              </p:ext>
            </p:extLst>
          </p:nvPr>
        </p:nvGraphicFramePr>
        <p:xfrm>
          <a:off x="1013982" y="2675157"/>
          <a:ext cx="7518458" cy="1379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0456"/>
                <a:gridCol w="1854364"/>
                <a:gridCol w="1956819"/>
                <a:gridCol w="1956819"/>
              </a:tblGrid>
              <a:tr h="6395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Муниципальное</a:t>
                      </a:r>
                      <a:endParaRPr lang="ru-RU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           Количество </a:t>
                      </a:r>
                      <a:r>
                        <a:rPr lang="ru-RU" sz="1400" dirty="0">
                          <a:effectLst/>
                        </a:rPr>
                        <a:t>граждан </a:t>
                      </a:r>
                      <a:r>
                        <a:rPr lang="ru-RU" sz="1400" dirty="0" smtClean="0">
                          <a:effectLst/>
                        </a:rPr>
                        <a:t>состоящих на </a:t>
                      </a:r>
                      <a:r>
                        <a:rPr lang="ru-RU" sz="1400" dirty="0">
                          <a:effectLst/>
                        </a:rPr>
                        <a:t>наркологическом учете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0715">
                <a:tc rowSpan="2">
                  <a:txBody>
                    <a:bodyPr/>
                    <a:lstStyle/>
                    <a:p>
                      <a:pPr marL="140335" indent="-140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335" indent="-1403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Всего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Нуждается в трудоустройстве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Направлено в центр занятости населения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96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31925" y="3284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3981" y="4365104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центр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 населения </a:t>
            </a:r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ГБУЗ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«Наркологический диспансер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6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SC_08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504" y="5805264"/>
            <a:ext cx="9144000" cy="791567"/>
          </a:xfrm>
        </p:spPr>
        <p:txBody>
          <a:bodyPr/>
          <a:lstStyle/>
          <a:p>
            <a:pPr eaLnBrk="1" hangingPunct="1"/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5877" y="116632"/>
            <a:ext cx="8964612" cy="719361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endParaRPr lang="en-US" sz="2000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endParaRPr lang="en-US" sz="2000" b="1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909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92696"/>
            <a:ext cx="741682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Подпрограмма 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реабилитация 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ресоциализация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лиц, потребляющих наркотические средства и психотропные вещества в немедицинских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целях»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полномоченный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орган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сфере комплексной реабилитации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ресоциализации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потребителей наркотиков 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министерство социального развития и семейной политики Краснодарского края. </a:t>
            </a: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124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12167"/>
          </a:xfrm>
        </p:spPr>
        <p:txBody>
          <a:bodyPr/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Проект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дорожной карты на 2016-2017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г.г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по созданию регионального сегмента Национальной системы комплексной реабилитации и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ресоциализации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потребителей наркотиков.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636912"/>
            <a:ext cx="7416824" cy="3672408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мотивационной и реабилитационной работы с лицами, потребляющими наркотические средства и психотропные вещества в немедицинских целях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l">
              <a:buFontTx/>
              <a:buChar char="-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межведомственного взаимодействия по обеспечению мотивационной деятельности с лицами, потребляющих наркотические средства и психотропные вещества в немедицинских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целях;</a:t>
            </a:r>
          </a:p>
          <a:p>
            <a:pPr marL="342900" indent="-342900" algn="l">
              <a:buFontTx/>
              <a:buChar char="-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постреабилитационного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патронажа лиц,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отказавшихся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потребления наркотиков.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373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0203" y="548680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взаимодействии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негосударственными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оказывающими услуги по реабилитации наркозависимых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Благотворительный фонд по формированию здорового образа жизни «Центр здоровой молодежи»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(г. Краснодар);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Новокубанская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районная общественная организация «Молодежь за здоровый образ жизнь» (г. Новокубанск);</a:t>
            </a: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Благотворительный фонд «Надежда» (ст. Подгорная,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Отрадненский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район);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Антинаркотическая автономная некоммерческая организация «Здоровый город» (г. Краснодар).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86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9934" y="1052736"/>
            <a:ext cx="741682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15.11.2012 №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929н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оказания медицинской помощи по профилю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«наркология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13203002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3001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24</a:t>
            </a: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15.11.2012 № 929н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оказания медицинской помощи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профилю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«наркология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лечения пациент при наличии медицинских показаний направляется в медико-реабилитационные структурные подразделения медицинских организаций или в наркологические реабилитационные центры, оказывающие медико-социальную реабилитацию в стационарных условиях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62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3001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25</a:t>
            </a: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15.11.2012 № 929н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оказания медицинской помощи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профилю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«наркология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прохождения медико-социальной реабилитации в стационарных условиях пациент направляется </a:t>
            </a:r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медико-реабилитационные структурные подразделения медицинских организаций или в наркологические реабилитационные центры, оказывающие медико-социальную реабилитацию в амбулаторных условиях.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639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Оформление по умолчанию">
  <a:themeElements>
    <a:clrScheme name="2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1090</Words>
  <Application>Microsoft Office PowerPoint</Application>
  <PresentationFormat>Экран (4:3)</PresentationFormat>
  <Paragraphs>211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2_Оформление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Проект дорожной карты на 2016-2017 г.г. по созданию регионального сегмента Национальной системы комплексной реабилитации и ресоциализации потребителей наркотиков.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 настоящее время в Краснодарском крае в государственных учреждениях здравоохранения наркологического профиля, подведомственных министерству здравоохранения Краснодарского края, функционируют 60 реабилитационных коек круглосуточного пребывания.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</vt:lpstr>
    </vt:vector>
  </TitlesOfParts>
  <Company>ГБУЗ "Наркологический диспансер" ДЗКК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Работа</cp:lastModifiedBy>
  <cp:revision>107</cp:revision>
  <cp:lastPrinted>2013-10-23T06:46:23Z</cp:lastPrinted>
  <dcterms:created xsi:type="dcterms:W3CDTF">2013-10-22T07:43:48Z</dcterms:created>
  <dcterms:modified xsi:type="dcterms:W3CDTF">2015-11-06T05:53:20Z</dcterms:modified>
</cp:coreProperties>
</file>